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19/07/61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19/07/61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19/07/61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19/07/61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19/07/61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19/07/61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19/07/61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19/07/61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19/07/61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19/07/61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19/07/61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19/07/61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7724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แนวทางปฏิบัติการป้องกันเชื้อดื้อยา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051720" y="4653136"/>
            <a:ext cx="6400800" cy="1752600"/>
          </a:xfrm>
        </p:spPr>
        <p:txBody>
          <a:bodyPr/>
          <a:lstStyle/>
          <a:p>
            <a:r>
              <a:rPr lang="th-TH" dirty="0" err="1" smtClean="0"/>
              <a:t>ชนพิชา</a:t>
            </a:r>
            <a:r>
              <a:rPr lang="th-TH" dirty="0" smtClean="0"/>
              <a:t>  แผ่นทอง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637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งานIC58\ภาพดื้อยา\งาน ic\20161222_154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7664" y="904624"/>
            <a:ext cx="556735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8264" y="3861048"/>
            <a:ext cx="18002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ติดป้ายที่เตียง</a:t>
            </a:r>
            <a:endParaRPr lang="th-TH" dirty="0"/>
          </a:p>
        </p:txBody>
      </p:sp>
      <p:cxnSp>
        <p:nvCxnSpPr>
          <p:cNvPr id="4" name="ลูกศรเชื่อมต่อแบบตรง 3"/>
          <p:cNvCxnSpPr>
            <a:stCxn id="2" idx="1"/>
          </p:cNvCxnSpPr>
          <p:nvPr/>
        </p:nvCxnSpPr>
        <p:spPr>
          <a:xfrm flipH="1" flipV="1">
            <a:off x="3707904" y="2863928"/>
            <a:ext cx="3240360" cy="1258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3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908720"/>
            <a:ext cx="41044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5012_tLU_huatoo0_BOLD" pitchFamily="2" charset="0"/>
                <a:cs typeface="5012_tLU_huatoo0_BOLD" pitchFamily="2" charset="0"/>
              </a:rPr>
              <a:t>คนไข้ที่ ....มีโอกาสส่งต่อไปที่...</a:t>
            </a:r>
            <a:r>
              <a:rPr lang="en-US" sz="3200" b="1" dirty="0" smtClean="0">
                <a:latin typeface="5012_tLU_huatoo0_BOLD" pitchFamily="2" charset="0"/>
                <a:cs typeface="5012_tLU_huatoo0_BOLD" pitchFamily="2" charset="0"/>
              </a:rPr>
              <a:t>?</a:t>
            </a:r>
            <a:endParaRPr lang="th-TH" sz="3200" b="1" dirty="0">
              <a:latin typeface="5012_tLU_huatoo0_BOLD" pitchFamily="2" charset="0"/>
              <a:cs typeface="5012_tLU_huatoo0_BOLD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4903"/>
            <a:ext cx="1905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19" y="2564904"/>
            <a:ext cx="2160240" cy="185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508518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X-RAY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3995936" y="508518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ทำฟัน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6732240" y="494116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ส่งต่อ</a:t>
            </a:r>
            <a:endParaRPr lang="th-TH" dirty="0"/>
          </a:p>
        </p:txBody>
      </p:sp>
      <p:sp>
        <p:nvSpPr>
          <p:cNvPr id="7" name="ลูกศรลง 6"/>
          <p:cNvSpPr/>
          <p:nvPr/>
        </p:nvSpPr>
        <p:spPr>
          <a:xfrm>
            <a:off x="2051720" y="198884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ลง 10"/>
          <p:cNvSpPr/>
          <p:nvPr/>
        </p:nvSpPr>
        <p:spPr>
          <a:xfrm>
            <a:off x="7146747" y="2126782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3" y="3200400"/>
            <a:ext cx="4206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ลูกศรลง 12"/>
          <p:cNvSpPr/>
          <p:nvPr/>
        </p:nvSpPr>
        <p:spPr>
          <a:xfrm>
            <a:off x="4725340" y="208285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269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งานIC58\ภาพดื้อยา\งาน ic\20161222_155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740714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68044" y="2512060"/>
            <a:ext cx="208823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เวรเปล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3789040"/>
            <a:ext cx="201622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หน่วยงานที่จะส่ง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836712"/>
            <a:ext cx="288032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โทรประสาน....</a:t>
            </a:r>
            <a:endParaRPr lang="th-TH" dirty="0"/>
          </a:p>
        </p:txBody>
      </p:sp>
      <p:sp>
        <p:nvSpPr>
          <p:cNvPr id="5" name="ลูกศรขวา 4"/>
          <p:cNvSpPr/>
          <p:nvPr/>
        </p:nvSpPr>
        <p:spPr>
          <a:xfrm>
            <a:off x="4427984" y="2636912"/>
            <a:ext cx="288032" cy="3983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ขวา 6"/>
          <p:cNvSpPr/>
          <p:nvPr/>
        </p:nvSpPr>
        <p:spPr>
          <a:xfrm>
            <a:off x="4436368" y="3851466"/>
            <a:ext cx="288032" cy="398368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0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12241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เวรเปล</a:t>
            </a:r>
            <a:endParaRPr lang="th-TH" dirty="0"/>
          </a:p>
        </p:txBody>
      </p:sp>
      <p:pic>
        <p:nvPicPr>
          <p:cNvPr id="4" name="รูปภาพ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2681089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83" y="2132856"/>
            <a:ext cx="289190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5661248"/>
            <a:ext cx="576064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การทำความสะอาดหลังรับ-ส่ง ผู้ป่วย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4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4508539"/>
            <a:ext cx="8280920" cy="163121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ห่อหุ้มกล่องฟิล์ม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X- ray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ด้วยถุงขยะติดเชื้อก่อนสัมผัสผู้ป่วย เมื่อเสร็จสิ้นกิจกรรมให้ ถอดถุงขยะติดเชื้อออก ทิ้งเป็นขยะติดเชื้อ โดยระวังกล่องฟิล์มปนเปื้อนเชื้อ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696959"/>
            <a:ext cx="774035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TH SarabunPSK" pitchFamily="34" charset="-34"/>
              <a:ea typeface="Calibri" pitchFamily="34" charset="0"/>
              <a:cs typeface="TH SarabunPSK" pitchFamily="34" charset="-34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Calibri" pitchFamily="34" charset="0"/>
              <a:cs typeface="TH SarabunPSK" pitchFamily="34" charset="-34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TH SarabunPSK" pitchFamily="34" charset="-34"/>
              <a:ea typeface="Calibri" pitchFamily="34" charset="0"/>
              <a:cs typeface="TH SarabunPSK" pitchFamily="34" charset="-34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Calibri" pitchFamily="34" charset="0"/>
              <a:cs typeface="TH SarabunPSK" pitchFamily="34" charset="-34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TH SarabunPSK" pitchFamily="34" charset="-34"/>
              <a:ea typeface="Calibri" pitchFamily="34" charset="0"/>
              <a:cs typeface="TH SarabunPSK" pitchFamily="34" charset="-34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Calibri" pitchFamily="34" charset="0"/>
              <a:cs typeface="TH SarabunPSK" pitchFamily="34" charset="-34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TH SarabunPSK" pitchFamily="34" charset="-34"/>
              <a:ea typeface="Calibri" pitchFamily="34" charset="0"/>
              <a:cs typeface="TH SarabunPSK" pitchFamily="34" charset="-34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ea typeface="Calibri" pitchFamily="34" charset="0"/>
              <a:cs typeface="TH SarabunPSK" pitchFamily="34" charset="-34"/>
              <a:sym typeface="Symbol" pitchFamily="18" charset="2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55576" y="2846120"/>
            <a:ext cx="7632848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  <a:sym typeface="Symbol" pitchFamily="18" charset="2"/>
              </a:rPr>
              <a:t>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เช็ดส่วนของเครื่อง </a:t>
            </a:r>
            <a:r>
              <a:rPr lang="en-US" sz="3200" dirty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  <a:sym typeface="Symbol" pitchFamily="18" charset="2"/>
              </a:rPr>
              <a:t>portable X-ray 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  <a:sym typeface="Symbol" pitchFamily="18" charset="2"/>
              </a:rPr>
              <a:t>บริเวณที่เจ้าหน้าที่ </a:t>
            </a:r>
            <a:r>
              <a:rPr lang="en-US" sz="3200" dirty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  <a:sym typeface="Symbol" pitchFamily="18" charset="2"/>
              </a:rPr>
              <a:t>X-ray 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  <a:sym typeface="Symbol" pitchFamily="18" charset="2"/>
              </a:rPr>
              <a:t>สัมผัส ด้วย</a:t>
            </a:r>
            <a:r>
              <a:rPr lang="th-TH" sz="3200" dirty="0" err="1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  <a:sym typeface="Symbol" pitchFamily="18" charset="2"/>
              </a:rPr>
              <a:t>นํ้า</a:t>
            </a:r>
            <a:r>
              <a:rPr lang="th-TH" sz="3200" dirty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  <a:sym typeface="Symbol" pitchFamily="18" charset="2"/>
              </a:rPr>
              <a:t>ยา </a:t>
            </a:r>
            <a:r>
              <a:rPr lang="en-US" sz="3200" dirty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  <a:sym typeface="Symbol" pitchFamily="18" charset="2"/>
              </a:rPr>
              <a:t>70% </a:t>
            </a:r>
            <a:r>
              <a:rPr lang="en-US" sz="3200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  <a:sym typeface="Symbol" pitchFamily="18" charset="2"/>
              </a:rPr>
              <a:t>alcohol/0.5% </a:t>
            </a:r>
            <a:r>
              <a:rPr lang="th-TH" sz="3200" dirty="0" err="1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  <a:sym typeface="Symbol" pitchFamily="18" charset="2"/>
              </a:rPr>
              <a:t>ไฮโปร</a:t>
            </a:r>
            <a:r>
              <a:rPr lang="th-TH" sz="3200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  <a:sym typeface="Symbol" pitchFamily="18" charset="2"/>
              </a:rPr>
              <a:t>คลอ</a:t>
            </a:r>
            <a:r>
              <a:rPr lang="th-TH" sz="3200" dirty="0" err="1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  <a:sym typeface="Symbol" pitchFamily="18" charset="2"/>
              </a:rPr>
              <a:t>ไรด์</a:t>
            </a:r>
            <a:endParaRPr lang="en-US" sz="3200" dirty="0">
              <a:solidFill>
                <a:prstClr val="black"/>
              </a:solidFill>
              <a:latin typeface="TH SarabunPSK" pitchFamily="34" charset="-34"/>
              <a:ea typeface="Calibri" pitchFamily="34" charset="0"/>
              <a:cs typeface="TH SarabunPSK" pitchFamily="34" charset="-34"/>
              <a:sym typeface="Symbol" pitchFamily="18" charset="2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330" l="386" r="984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374441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144878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 smtClean="0">
                <a:latin typeface="5012_tLU_huatoo0_BOLD" pitchFamily="2" charset="0"/>
                <a:cs typeface="5012_tLU_huatoo0_BOLD" pitchFamily="2" charset="0"/>
              </a:rPr>
              <a:t>หมอ-เอกซเรย์</a:t>
            </a:r>
            <a:endParaRPr lang="th-TH" sz="3600" dirty="0">
              <a:latin typeface="5012_tLU_huatoo0_BOLD" pitchFamily="2" charset="0"/>
              <a:cs typeface="5012_tLU_huatoo0_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5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249596"/>
            <a:ext cx="20162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ส่งต่อ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809510"/>
            <a:ext cx="3888432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วางแผนไป.ให้ความรู้</a:t>
            </a:r>
          </a:p>
          <a:p>
            <a:r>
              <a:rPr lang="th-TH" dirty="0" err="1" smtClean="0"/>
              <a:t>พขร</a:t>
            </a:r>
            <a:r>
              <a:rPr lang="th-TH" dirty="0" smtClean="0"/>
              <a:t>.</a:t>
            </a:r>
            <a:endParaRPr lang="th-TH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33" y="2276872"/>
            <a:ext cx="4536504" cy="397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7496"/>
            <a:ext cx="3456384" cy="259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2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6"/>
            <a:ext cx="7200800" cy="11387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latin typeface="RSU TEXT" pitchFamily="2" charset="-34"/>
                <a:cs typeface="RSU TEXT" pitchFamily="2" charset="-34"/>
              </a:rPr>
              <a:t>การทำความสะอาดและทำลายเชื้อดื้อยาในสิ่งแวดล้อม</a:t>
            </a:r>
          </a:p>
          <a:p>
            <a:r>
              <a:rPr lang="en-US" dirty="0">
                <a:latin typeface="RSU TEXT" pitchFamily="2" charset="-34"/>
                <a:cs typeface="RSU TEXT" pitchFamily="2" charset="-34"/>
              </a:rPr>
              <a:t>	</a:t>
            </a:r>
            <a:r>
              <a:rPr lang="th-TH" dirty="0">
                <a:latin typeface="RSU TEXT" pitchFamily="2" charset="-34"/>
                <a:cs typeface="RSU TEXT" pitchFamily="2" charset="-34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3270" y="3690028"/>
            <a:ext cx="342073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latin typeface="RSU TEXT" pitchFamily="2" charset="-34"/>
                <a:cs typeface="RSU TEXT" pitchFamily="2" charset="-34"/>
              </a:rPr>
              <a:t>1.การทำความสะอาดหอผู้ป่วยแต่ละวัน</a:t>
            </a:r>
          </a:p>
          <a:p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32755" y="4986173"/>
            <a:ext cx="2286000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th-TH" dirty="0">
                <a:solidFill>
                  <a:prstClr val="black"/>
                </a:solidFill>
                <a:latin typeface="RSU TEXT" pitchFamily="2" charset="-34"/>
                <a:cs typeface="RSU TEXT" pitchFamily="2" charset="-34"/>
              </a:rPr>
              <a:t>2.การทำความสะอาดเมื่อผู้ป่วย</a:t>
            </a:r>
            <a:r>
              <a:rPr lang="en-US" dirty="0">
                <a:solidFill>
                  <a:prstClr val="black"/>
                </a:solidFill>
                <a:latin typeface="RSU TEXT" pitchFamily="2" charset="-34"/>
                <a:cs typeface="RSU TEXT" pitchFamily="2" charset="-34"/>
              </a:rPr>
              <a:t>discharge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475656" y="2492876"/>
            <a:ext cx="125066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RSU TEXT" pitchFamily="2" charset="-34"/>
                <a:cs typeface="RSU TEXT" pitchFamily="2" charset="-34"/>
              </a:rPr>
              <a:t>2.1 </a:t>
            </a:r>
            <a:r>
              <a:rPr lang="th-TH" dirty="0">
                <a:solidFill>
                  <a:prstClr val="black"/>
                </a:solidFill>
                <a:latin typeface="RSU TEXT" pitchFamily="2" charset="-34"/>
                <a:cs typeface="RSU TEXT" pitchFamily="2" charset="-34"/>
              </a:rPr>
              <a:t>หอผู้ป่วย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220072" y="2491990"/>
            <a:ext cx="345638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th-TH" dirty="0">
                <a:solidFill>
                  <a:prstClr val="black"/>
                </a:solidFill>
                <a:latin typeface="RSU TEXT" pitchFamily="2" charset="-34"/>
                <a:cs typeface="RSU TEXT" pitchFamily="2" charset="-34"/>
              </a:rPr>
              <a:t>2.2 รถที่ใช้ในการเคลื่อนย้ายผู้ป่วย(รถเข็น,รถพยาบาล)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0069" y="5185553"/>
                <a:ext cx="486030" cy="555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</a:rPr>
                        <m:t>√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69" y="5185553"/>
                <a:ext cx="486030" cy="5553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สี่เหลี่ยมผืนผ้า 8"/>
              <p:cNvSpPr/>
              <p:nvPr/>
            </p:nvSpPr>
            <p:spPr>
              <a:xfrm>
                <a:off x="658569" y="3889408"/>
                <a:ext cx="486030" cy="555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>
                          <a:solidFill>
                            <a:prstClr val="black"/>
                          </a:solidFill>
                          <a:latin typeface="Cambria Math"/>
                        </a:rPr>
                        <m:t>√</m:t>
                      </m:r>
                    </m:oMath>
                  </m:oMathPara>
                </a14:m>
                <a:endParaRPr lang="th-TH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สี่เหลี่ยมผืนผ้า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69" y="3889408"/>
                <a:ext cx="486030" cy="5553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ตัวเชื่อมต่อตรง 10"/>
          <p:cNvCxnSpPr/>
          <p:nvPr/>
        </p:nvCxnSpPr>
        <p:spPr>
          <a:xfrm>
            <a:off x="2267744" y="2132856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>
            <a:stCxn id="2" idx="2"/>
          </p:cNvCxnSpPr>
          <p:nvPr/>
        </p:nvCxnSpPr>
        <p:spPr>
          <a:xfrm>
            <a:off x="5076056" y="1831469"/>
            <a:ext cx="0" cy="301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>
            <a:off x="2267744" y="2132856"/>
            <a:ext cx="0" cy="36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>
            <a:off x="7164288" y="2132856"/>
            <a:ext cx="0" cy="359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2267744" y="3016096"/>
            <a:ext cx="0" cy="673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>
            <a:off x="2267744" y="4644135"/>
            <a:ext cx="0" cy="342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0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55576" y="980728"/>
            <a:ext cx="597666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/>
              <a:t>1.การทำความสะอาดสิ่งแวดล้อมบนหอผู้ป่วยในแต่ละวัน</a:t>
            </a:r>
          </a:p>
        </p:txBody>
      </p:sp>
      <p:sp>
        <p:nvSpPr>
          <p:cNvPr id="3" name="Text Box 4"/>
          <p:cNvSpPr txBox="1"/>
          <p:nvPr/>
        </p:nvSpPr>
        <p:spPr>
          <a:xfrm>
            <a:off x="395536" y="1916832"/>
            <a:ext cx="8208912" cy="3600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i="1" dirty="0">
                <a:effectLst/>
                <a:ea typeface="Calibri"/>
                <a:cs typeface="+mj-cs"/>
              </a:rPr>
              <a:t>การเตรียมน้ำยา 0.5</a:t>
            </a:r>
            <a:r>
              <a:rPr lang="en-US" b="1" i="1" dirty="0">
                <a:effectLst/>
                <a:latin typeface="TH SarabunPSK"/>
                <a:ea typeface="Calibri"/>
                <a:cs typeface="+mj-cs"/>
              </a:rPr>
              <a:t>%</a:t>
            </a:r>
            <a:r>
              <a:rPr lang="en-US" dirty="0">
                <a:effectLst/>
                <a:latin typeface="TH SarabunPSK"/>
                <a:ea typeface="Calibri"/>
                <a:cs typeface="+mj-cs"/>
              </a:rPr>
              <a:t>    -</a:t>
            </a:r>
            <a:r>
              <a:rPr lang="en-US" dirty="0" err="1">
                <a:effectLst/>
                <a:latin typeface="TH SarabunPSK"/>
                <a:ea typeface="Calibri"/>
                <a:cs typeface="+mj-cs"/>
              </a:rPr>
              <a:t>virkon</a:t>
            </a:r>
            <a:r>
              <a:rPr lang="en-US" dirty="0">
                <a:effectLst/>
                <a:latin typeface="TH SarabunPSK"/>
                <a:ea typeface="Calibri"/>
                <a:cs typeface="+mj-cs"/>
              </a:rPr>
              <a:t>  1 </a:t>
            </a:r>
            <a:r>
              <a:rPr lang="th-TH" dirty="0">
                <a:effectLst/>
                <a:ea typeface="Calibri"/>
                <a:cs typeface="+mj-cs"/>
              </a:rPr>
              <a:t>ซอง</a:t>
            </a:r>
            <a:r>
              <a:rPr lang="en-US" dirty="0">
                <a:effectLst/>
                <a:latin typeface="TH SarabunPSK"/>
                <a:ea typeface="Calibri"/>
                <a:cs typeface="+mj-cs"/>
              </a:rPr>
              <a:t>:</a:t>
            </a:r>
            <a:r>
              <a:rPr lang="th-TH" dirty="0">
                <a:effectLst/>
                <a:ea typeface="Calibri"/>
                <a:cs typeface="+mj-cs"/>
              </a:rPr>
              <a:t> น้ำสะอาด  1 ลิตร  โดยการเทผง </a:t>
            </a:r>
            <a:r>
              <a:rPr lang="en-US" dirty="0" err="1">
                <a:effectLst/>
                <a:latin typeface="TH SarabunPSK"/>
                <a:ea typeface="Calibri"/>
                <a:cs typeface="+mj-cs"/>
              </a:rPr>
              <a:t>virkon</a:t>
            </a:r>
            <a:r>
              <a:rPr lang="en-US" dirty="0">
                <a:effectLst/>
                <a:latin typeface="TH SarabunPSK"/>
                <a:ea typeface="Calibri"/>
                <a:cs typeface="+mj-cs"/>
              </a:rPr>
              <a:t> 1 </a:t>
            </a:r>
            <a:r>
              <a:rPr lang="th-TH" dirty="0">
                <a:effectLst/>
                <a:ea typeface="Calibri"/>
                <a:cs typeface="+mj-cs"/>
              </a:rPr>
              <a:t>ซอง ลงไปในน้ำสะอาดที่เตรียมไว้ คนให้ละลายจะได้สารละลายสีชมพู น้ำไปใช้ได้ตามงานที่ต้องการทิ้งไว้ 3 นาที เช็ดตามด้วยผ้าชุบน้ำสะอาด</a:t>
            </a:r>
            <a:endParaRPr lang="en-US" dirty="0">
              <a:effectLst/>
              <a:ea typeface="Calibri"/>
              <a:cs typeface="+mj-c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b="1" i="1" dirty="0">
                <a:effectLst/>
                <a:ea typeface="Calibri"/>
                <a:cs typeface="+mj-cs"/>
              </a:rPr>
              <a:t>การเตรียมน้ำยา</a:t>
            </a:r>
            <a:r>
              <a:rPr lang="en-US" b="1" i="1" dirty="0">
                <a:effectLst/>
                <a:latin typeface="TH SarabunPSK"/>
                <a:ea typeface="Calibri"/>
                <a:cs typeface="+mj-cs"/>
              </a:rPr>
              <a:t> 1%</a:t>
            </a:r>
            <a:r>
              <a:rPr lang="en-US" dirty="0">
                <a:effectLst/>
                <a:latin typeface="TH SarabunPSK"/>
                <a:ea typeface="Calibri"/>
                <a:cs typeface="+mj-cs"/>
              </a:rPr>
              <a:t> --</a:t>
            </a:r>
            <a:r>
              <a:rPr lang="en-US" dirty="0" err="1">
                <a:effectLst/>
                <a:latin typeface="TH SarabunPSK"/>
                <a:ea typeface="Calibri"/>
                <a:cs typeface="+mj-cs"/>
              </a:rPr>
              <a:t>virkon</a:t>
            </a:r>
            <a:r>
              <a:rPr lang="en-US" dirty="0">
                <a:effectLst/>
                <a:latin typeface="TH SarabunPSK"/>
                <a:ea typeface="Calibri"/>
                <a:cs typeface="+mj-cs"/>
              </a:rPr>
              <a:t>  2  </a:t>
            </a:r>
            <a:r>
              <a:rPr lang="th-TH" dirty="0">
                <a:effectLst/>
                <a:ea typeface="Calibri"/>
                <a:cs typeface="+mj-cs"/>
              </a:rPr>
              <a:t>ซอง: น้ำสะอาด  </a:t>
            </a:r>
            <a:r>
              <a:rPr lang="en-US" dirty="0">
                <a:effectLst/>
                <a:latin typeface="TH SarabunPSK"/>
                <a:ea typeface="Calibri"/>
                <a:cs typeface="+mj-cs"/>
              </a:rPr>
              <a:t>1 </a:t>
            </a:r>
            <a:r>
              <a:rPr lang="th-TH" dirty="0">
                <a:effectLst/>
                <a:ea typeface="Calibri"/>
                <a:cs typeface="+mj-cs"/>
              </a:rPr>
              <a:t>ลิตร  (ผสมเช่น</a:t>
            </a:r>
            <a:r>
              <a:rPr lang="th-TH" dirty="0" err="1">
                <a:effectLst/>
                <a:ea typeface="Calibri"/>
                <a:cs typeface="+mj-cs"/>
              </a:rPr>
              <a:t>ดียว</a:t>
            </a:r>
            <a:r>
              <a:rPr lang="th-TH" dirty="0">
                <a:effectLst/>
                <a:ea typeface="Calibri"/>
                <a:cs typeface="+mj-cs"/>
              </a:rPr>
              <a:t>กัน)</a:t>
            </a:r>
            <a:endParaRPr lang="en-US" dirty="0">
              <a:effectLst/>
              <a:ea typeface="Calibri"/>
              <a:cs typeface="+mj-c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dirty="0">
                <a:effectLst/>
                <a:ea typeface="Calibri"/>
                <a:cs typeface="+mj-cs"/>
              </a:rPr>
              <a:t>**หลังผสมน้ำยามีอายุการใช้งาน 7 วัน หรือเมื่อมีการเปลี่ยนแปลงน้ำยาจากสีชมพูกลายเป็นสารละลายไม่มีสี ควรเปลี่ยนน้ำยาใหม่</a:t>
            </a:r>
            <a:r>
              <a:rPr lang="en-US" dirty="0">
                <a:effectLst/>
                <a:latin typeface="TH SarabunPSK"/>
                <a:ea typeface="Calibri"/>
                <a:cs typeface="+mj-cs"/>
              </a:rPr>
              <a:t>  </a:t>
            </a:r>
            <a:endParaRPr lang="en-US" dirty="0">
              <a:effectLst/>
              <a:ea typeface="Calibri"/>
              <a:cs typeface="+mj-c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dirty="0">
                <a:effectLst/>
                <a:ea typeface="Calibri"/>
                <a:cs typeface="+mj-cs"/>
              </a:rPr>
              <a:t> </a:t>
            </a:r>
            <a:endParaRPr lang="en-US" dirty="0">
              <a:effectLst/>
              <a:ea typeface="Calibri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60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85" y="620688"/>
            <a:ext cx="132397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รูปภาพ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45" y="3908779"/>
            <a:ext cx="1562902" cy="252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รูปภาพ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2952328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2267744" y="3231204"/>
            <a:ext cx="936104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 rot="16200000">
            <a:off x="2361433" y="3217393"/>
            <a:ext cx="730679" cy="2436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779912" y="2996952"/>
            <a:ext cx="936104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779912" y="2604939"/>
            <a:ext cx="936104" cy="2160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64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รูปภาพที่เกี่ยวข้อง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6169"/>
            <a:ext cx="4464496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5364088" y="977172"/>
            <a:ext cx="3312368" cy="46156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ea typeface="Calibri"/>
                <a:cs typeface="TH SarabunPSK"/>
              </a:rPr>
              <a:t>เริ่มจากบริเวณสกปรกน้อยไปสกปรกมาก ดังนี้</a:t>
            </a:r>
            <a:endParaRPr lang="en-US" sz="1800" dirty="0">
              <a:ea typeface="Calibri"/>
              <a:cs typeface="Cordia New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ea typeface="Calibri"/>
                <a:cs typeface="TH SarabunPSK"/>
              </a:rPr>
              <a:t>	</a:t>
            </a:r>
            <a:r>
              <a:rPr lang="th-TH" dirty="0" smtClean="0">
                <a:ea typeface="Calibri"/>
                <a:cs typeface="TH SarabunPSK"/>
              </a:rPr>
              <a:t>1.</a:t>
            </a:r>
            <a:r>
              <a:rPr lang="th-TH" dirty="0">
                <a:ea typeface="Calibri"/>
                <a:cs typeface="TH SarabunPSK"/>
              </a:rPr>
              <a:t>หัวเตียง</a:t>
            </a:r>
            <a:endParaRPr lang="en-US" sz="1800" dirty="0">
              <a:ea typeface="Calibri"/>
              <a:cs typeface="Cordia New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ea typeface="Calibri"/>
                <a:cs typeface="TH SarabunPSK"/>
              </a:rPr>
              <a:t>	</a:t>
            </a:r>
            <a:r>
              <a:rPr lang="th-TH" dirty="0" smtClean="0">
                <a:ea typeface="Calibri"/>
                <a:cs typeface="TH SarabunPSK"/>
              </a:rPr>
              <a:t>2.</a:t>
            </a:r>
            <a:r>
              <a:rPr lang="th-TH" dirty="0">
                <a:ea typeface="Calibri"/>
                <a:cs typeface="TH SarabunPSK"/>
              </a:rPr>
              <a:t>ท้ายเตียง</a:t>
            </a:r>
            <a:endParaRPr lang="en-US" sz="1800" dirty="0">
              <a:ea typeface="Calibri"/>
              <a:cs typeface="Cordia New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ea typeface="Calibri"/>
                <a:cs typeface="TH SarabunPSK"/>
              </a:rPr>
              <a:t>	</a:t>
            </a:r>
            <a:r>
              <a:rPr lang="th-TH" dirty="0" smtClean="0">
                <a:ea typeface="Calibri"/>
                <a:cs typeface="TH SarabunPSK"/>
              </a:rPr>
              <a:t>3.</a:t>
            </a:r>
            <a:r>
              <a:rPr lang="th-TH" dirty="0">
                <a:ea typeface="Calibri"/>
                <a:cs typeface="TH SarabunPSK"/>
              </a:rPr>
              <a:t>ที่นอนด้านบน</a:t>
            </a:r>
            <a:endParaRPr lang="en-US" sz="1800" dirty="0">
              <a:ea typeface="Calibri"/>
              <a:cs typeface="Cordia New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ea typeface="Calibri"/>
                <a:cs typeface="TH SarabunPSK"/>
              </a:rPr>
              <a:t>	</a:t>
            </a:r>
            <a:r>
              <a:rPr lang="th-TH" dirty="0" smtClean="0">
                <a:ea typeface="Calibri"/>
                <a:cs typeface="TH SarabunPSK"/>
              </a:rPr>
              <a:t>4.</a:t>
            </a:r>
            <a:r>
              <a:rPr lang="th-TH" dirty="0">
                <a:ea typeface="Calibri"/>
                <a:cs typeface="TH SarabunPSK"/>
              </a:rPr>
              <a:t>ปุ่มปรับเตียง</a:t>
            </a:r>
            <a:endParaRPr lang="en-US" sz="1800" dirty="0">
              <a:ea typeface="Calibri"/>
              <a:cs typeface="Cordia New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ea typeface="Calibri"/>
                <a:cs typeface="TH SarabunPSK"/>
              </a:rPr>
              <a:t>	</a:t>
            </a:r>
            <a:r>
              <a:rPr lang="th-TH" dirty="0" smtClean="0">
                <a:ea typeface="Calibri"/>
                <a:cs typeface="TH SarabunPSK"/>
              </a:rPr>
              <a:t>5.</a:t>
            </a:r>
            <a:r>
              <a:rPr lang="th-TH" dirty="0">
                <a:ea typeface="Calibri"/>
                <a:cs typeface="TH SarabunPSK"/>
              </a:rPr>
              <a:t>ปุ่มกดเรียกพยาบาล</a:t>
            </a:r>
            <a:endParaRPr lang="en-US" sz="1800" dirty="0">
              <a:ea typeface="Calibri"/>
              <a:cs typeface="Cordia New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th-TH" dirty="0">
                <a:ea typeface="Calibri"/>
                <a:cs typeface="TH SarabunPSK"/>
              </a:rPr>
              <a:t>	</a:t>
            </a:r>
            <a:r>
              <a:rPr lang="th-TH" dirty="0" smtClean="0">
                <a:ea typeface="Calibri"/>
                <a:cs typeface="TH SarabunPSK"/>
              </a:rPr>
              <a:t>6.</a:t>
            </a:r>
            <a:r>
              <a:rPr lang="th-TH" dirty="0">
                <a:ea typeface="Calibri"/>
                <a:cs typeface="TH SarabunPSK"/>
              </a:rPr>
              <a:t>ราวกั้นเตียง</a:t>
            </a:r>
            <a:endParaRPr lang="en-US" sz="1800" dirty="0">
              <a:ea typeface="Calibri"/>
              <a:cs typeface="Cordia New"/>
            </a:endParaRPr>
          </a:p>
          <a:p>
            <a:r>
              <a:rPr lang="th-TH" dirty="0">
                <a:ea typeface="Calibri"/>
                <a:cs typeface="TH SarabunPSK"/>
              </a:rPr>
              <a:t>	</a:t>
            </a:r>
            <a:r>
              <a:rPr lang="th-TH" dirty="0" smtClean="0">
                <a:ea typeface="Calibri"/>
                <a:cs typeface="TH SarabunPSK"/>
              </a:rPr>
              <a:t>7.</a:t>
            </a:r>
            <a:r>
              <a:rPr lang="th-TH" dirty="0">
                <a:ea typeface="Calibri"/>
                <a:cs typeface="TH SarabunPSK"/>
              </a:rPr>
              <a:t>ขวดน้ำยา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69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2376264" cy="2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ลูกศรลง 1"/>
          <p:cNvSpPr/>
          <p:nvPr/>
        </p:nvSpPr>
        <p:spPr>
          <a:xfrm>
            <a:off x="4644008" y="1196752"/>
            <a:ext cx="2016224" cy="2808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รู้ได้อย่างไรคนไข้มีเชื้อดื้อยา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504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71600" y="836712"/>
            <a:ext cx="669674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TH SarabunPSK"/>
                <a:ea typeface="Calibri"/>
              </a:rPr>
              <a:t>3.</a:t>
            </a:r>
            <a:r>
              <a:rPr lang="th-TH" dirty="0">
                <a:latin typeface="TH SarabunPSK"/>
                <a:ea typeface="Calibri"/>
              </a:rPr>
              <a:t>การทำความสะอาดอุปกรณ์ทางการแพทย์/อุปกรณ์เครื่องใช้</a:t>
            </a:r>
            <a:endParaRPr lang="th-TH" dirty="0"/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326712"/>
              </p:ext>
            </p:extLst>
          </p:nvPr>
        </p:nvGraphicFramePr>
        <p:xfrm>
          <a:off x="827584" y="2060850"/>
          <a:ext cx="7272808" cy="3134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3770"/>
                <a:gridCol w="3989038"/>
              </a:tblGrid>
              <a:tr h="34046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cs typeface="+mj-cs"/>
                        </a:rPr>
                        <a:t>	อุปกรณ์ทางการแพทย์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cs typeface="+mj-cs"/>
                        </a:rPr>
                        <a:t>การดูแล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68093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cs typeface="+mj-cs"/>
                        </a:rPr>
                        <a:t>-</a:t>
                      </a:r>
                      <a:r>
                        <a:rPr lang="en-US" sz="2000">
                          <a:effectLst/>
                          <a:cs typeface="+mj-cs"/>
                        </a:rPr>
                        <a:t>infusion pump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cs typeface="+mj-cs"/>
                        </a:rPr>
                        <a:t>*ทำลายเชื้อด้วย 70</a:t>
                      </a:r>
                      <a:r>
                        <a:rPr lang="en-US" sz="2000">
                          <a:effectLst/>
                          <a:cs typeface="+mj-cs"/>
                        </a:rPr>
                        <a:t>% alcohol</a:t>
                      </a:r>
                      <a:r>
                        <a:rPr lang="th-TH" sz="2000">
                          <a:effectLst/>
                          <a:cs typeface="+mj-cs"/>
                        </a:rPr>
                        <a:t>(ถ้าไม่มีข้อห้าม)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34046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+mj-cs"/>
                        </a:rPr>
                        <a:t>-</a:t>
                      </a:r>
                      <a:r>
                        <a:rPr lang="th-TH" sz="2000">
                          <a:effectLst/>
                          <a:cs typeface="+mj-cs"/>
                        </a:rPr>
                        <a:t>เครื่องวัดความดัน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cs typeface="+mj-cs"/>
                        </a:rPr>
                        <a:t>หรือ 0.5</a:t>
                      </a:r>
                      <a:r>
                        <a:rPr lang="en-US" sz="2000">
                          <a:effectLst/>
                          <a:cs typeface="+mj-cs"/>
                        </a:rPr>
                        <a:t>% hypochlorite </a:t>
                      </a:r>
                      <a:r>
                        <a:rPr lang="th-TH" sz="2000">
                          <a:effectLst/>
                          <a:cs typeface="+mj-cs"/>
                        </a:rPr>
                        <a:t>(3นาที)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34046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cs typeface="+mj-cs"/>
                        </a:rPr>
                        <a:t>-เครื่องตรวจน้ำตาล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cs typeface="+mj-cs"/>
                        </a:rPr>
                        <a:t>อย่างน้อยวันละ 1 ครั้ง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34046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cs typeface="+mj-cs"/>
                        </a:rPr>
                        <a:t>-</a:t>
                      </a:r>
                      <a:r>
                        <a:rPr lang="en-US" sz="2000">
                          <a:effectLst/>
                          <a:cs typeface="+mj-cs"/>
                        </a:rPr>
                        <a:t>stethoscope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cs typeface="+mj-cs"/>
                        </a:rPr>
                        <a:t>*อุปกรณ์ที่ใช้ร่วมกับผู้อื่นให้ทำลายเชื้อด้วย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34046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+mj-cs"/>
                        </a:rPr>
                        <a:t>-</a:t>
                      </a:r>
                      <a:r>
                        <a:rPr lang="th-TH" sz="2000">
                          <a:effectLst/>
                          <a:cs typeface="+mj-cs"/>
                        </a:rPr>
                        <a:t>ปรอทวัดไข้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cs typeface="+mj-cs"/>
                        </a:rPr>
                        <a:t>70</a:t>
                      </a:r>
                      <a:r>
                        <a:rPr lang="en-US" sz="2000">
                          <a:effectLst/>
                          <a:cs typeface="+mj-cs"/>
                        </a:rPr>
                        <a:t>% alcohol </a:t>
                      </a:r>
                      <a:r>
                        <a:rPr lang="th-TH" sz="2000">
                          <a:effectLst/>
                          <a:cs typeface="+mj-cs"/>
                        </a:rPr>
                        <a:t>ทันที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34046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cs typeface="+mj-cs"/>
                        </a:rPr>
                        <a:t>-เครื่อง </a:t>
                      </a:r>
                      <a:r>
                        <a:rPr lang="en-US" sz="2000">
                          <a:effectLst/>
                          <a:cs typeface="+mj-cs"/>
                        </a:rPr>
                        <a:t>EKG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+mj-cs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</a:tr>
              <a:tr h="34046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cs typeface="+mj-cs"/>
                        </a:rPr>
                        <a:t>-</a:t>
                      </a:r>
                      <a:r>
                        <a:rPr lang="th-TH" sz="2000">
                          <a:effectLst/>
                          <a:cs typeface="+mj-cs"/>
                        </a:rPr>
                        <a:t>เครื่องมืออื่นๆ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cs typeface="+mj-cs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3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43608" y="1052736"/>
            <a:ext cx="177484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dirty="0"/>
              <a:t>อุปกรณ์เครื่องใช้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439975"/>
              </p:ext>
            </p:extLst>
          </p:nvPr>
        </p:nvGraphicFramePr>
        <p:xfrm>
          <a:off x="1043608" y="2132858"/>
          <a:ext cx="7416824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3744416"/>
                <a:gridCol w="3672408"/>
              </a:tblGrid>
              <a:tr h="33246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TH SarabunPSK"/>
                        </a:rPr>
                        <a:t>	อุปกรณ์เครื่องใช้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TH SarabunPSK"/>
                        </a:rPr>
                        <a:t>การดูแล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46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-Bed pan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TH SarabunPSK"/>
                        </a:rPr>
                        <a:t>-แยกใช้รายต่อราย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246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-urinal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TH SarabunPSK"/>
                        </a:rPr>
                        <a:t>-แยกล้างทำความสะอาด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46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-</a:t>
                      </a:r>
                      <a:r>
                        <a:rPr lang="th-TH" sz="2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ขวดตวงปัสสาวะ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TH SarabunPSK"/>
                        </a:rPr>
                        <a:t>*ทำลายเชื้อด้วย หรือ 0.5</a:t>
                      </a:r>
                      <a:r>
                        <a:rPr lang="en-US" sz="2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% hypochlorite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46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TH SarabunPSK"/>
                        </a:rPr>
                        <a:t>-ชุด </a:t>
                      </a:r>
                      <a:r>
                        <a:rPr lang="en-US" sz="2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bed bath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TH SarabunPSK"/>
                        </a:rPr>
                        <a:t>แช่นาน 30 นาที ก่อนนำไปทำความสะอาด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493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-</a:t>
                      </a:r>
                      <a:r>
                        <a:rPr lang="th-TH" sz="2000" dirty="0" smtClean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อาหาร/น้ำดื่ม/ยา ควรจัดใส่ภาชนะ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ที่ใช้ครั้งเดียวทิ้ง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46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46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  <a:latin typeface="Calibri"/>
                          <a:ea typeface="Calibri"/>
                          <a:cs typeface="TH SarabunPSK"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/>
                          <a:ea typeface="Calibri"/>
                          <a:cs typeface="Cordia New"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2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ผลการค้นหารูปภาพสำหรับ nurse station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4392488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3"/>
          <p:cNvSpPr txBox="1"/>
          <p:nvPr/>
        </p:nvSpPr>
        <p:spPr>
          <a:xfrm>
            <a:off x="5923377" y="1139339"/>
            <a:ext cx="2232248" cy="39604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+mj-cs"/>
              </a:rPr>
              <a:t>1.จอมอนิเตอร์/สายต่างๆ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+mj-cs"/>
              </a:rPr>
              <a:t>2.โต๊ะคร่อมเตียง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+mj-cs"/>
              </a:rPr>
              <a:t>3.โต๊ะข้างเตียง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+mj-cs"/>
              </a:rPr>
              <a:t>4.เสาน้ำเกลือ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+mj-cs"/>
              </a:rPr>
              <a:t>5.เตียงผู้ป่วย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+mj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27584" y="5877272"/>
            <a:ext cx="295465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ndalus" pitchFamily="18" charset="-78"/>
                <a:cs typeface="Andalus" pitchFamily="18" charset="-78"/>
              </a:rPr>
              <a:t>     Nurse 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Station	</a:t>
            </a:r>
            <a:endParaRPr lang="th-TH" dirty="0">
              <a:latin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07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524558"/>
            <a:ext cx="1872208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คนไข้ กลับบ้าน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1295574"/>
            <a:ext cx="2332463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ตามผล </a:t>
            </a:r>
            <a:r>
              <a:rPr lang="en-US" dirty="0" smtClean="0"/>
              <a:t>Culture</a:t>
            </a:r>
            <a:endParaRPr lang="th-TH" dirty="0"/>
          </a:p>
        </p:txBody>
      </p:sp>
      <p:sp>
        <p:nvSpPr>
          <p:cNvPr id="5" name="คำบรรยายภาพแบบเมฆ 4"/>
          <p:cNvSpPr/>
          <p:nvPr/>
        </p:nvSpPr>
        <p:spPr>
          <a:xfrm>
            <a:off x="5724128" y="260648"/>
            <a:ext cx="2592288" cy="936104"/>
          </a:xfrm>
          <a:prstGeom prst="cloudCallout">
            <a:avLst>
              <a:gd name="adj1" fmla="val -71600"/>
              <a:gd name="adj2" fmla="val 5375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ใครตามผล...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6" name="คำบรรยายภาพแบบเมฆ 5"/>
          <p:cNvSpPr/>
          <p:nvPr/>
        </p:nvSpPr>
        <p:spPr>
          <a:xfrm>
            <a:off x="5868144" y="1412776"/>
            <a:ext cx="2304256" cy="1105119"/>
          </a:xfrm>
          <a:prstGeom prst="cloudCallout">
            <a:avLst>
              <a:gd name="adj1" fmla="val -88776"/>
              <a:gd name="adj2" fmla="val -3809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ได้ผลแล้ว</a:t>
            </a:r>
            <a:r>
              <a:rPr lang="th-TH" dirty="0" err="1" smtClean="0">
                <a:solidFill>
                  <a:schemeClr val="tx1"/>
                </a:solidFill>
              </a:rPr>
              <a:t>ยังงัย</a:t>
            </a:r>
            <a:r>
              <a:rPr lang="th-TH" dirty="0" smtClean="0">
                <a:solidFill>
                  <a:schemeClr val="tx1"/>
                </a:solidFill>
              </a:rPr>
              <a:t>...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3016031" y="2517895"/>
            <a:ext cx="2016224" cy="105512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พบเชื้อดื้อยา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547725"/>
            <a:ext cx="206029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รายงานแพทย์..</a:t>
            </a:r>
            <a:r>
              <a:rPr lang="en-US" dirty="0" smtClean="0"/>
              <a:t>?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4535601"/>
            <a:ext cx="1872208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ลงเยี่ยมบ้าน...</a:t>
            </a:r>
            <a:r>
              <a:rPr lang="en-US" dirty="0" smtClean="0"/>
              <a:t>?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2915815" y="4547725"/>
            <a:ext cx="211643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ประสาน..รพ.สต...</a:t>
            </a:r>
            <a:endParaRPr lang="th-TH" dirty="0"/>
          </a:p>
        </p:txBody>
      </p:sp>
      <p:cxnSp>
        <p:nvCxnSpPr>
          <p:cNvPr id="14" name="ลูกศรเชื่อมต่อแบบตรง 13"/>
          <p:cNvCxnSpPr>
            <a:stCxn id="3" idx="2"/>
          </p:cNvCxnSpPr>
          <p:nvPr/>
        </p:nvCxnSpPr>
        <p:spPr>
          <a:xfrm flipH="1">
            <a:off x="3866023" y="1818794"/>
            <a:ext cx="1" cy="6991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>
            <a:stCxn id="2" idx="0"/>
          </p:cNvCxnSpPr>
          <p:nvPr/>
        </p:nvCxnSpPr>
        <p:spPr>
          <a:xfrm flipV="1">
            <a:off x="1187624" y="1557184"/>
            <a:ext cx="0" cy="967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>
            <a:off x="1187624" y="1557184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flipV="1">
            <a:off x="1425683" y="3959538"/>
            <a:ext cx="498617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/>
          <p:cNvCxnSpPr/>
          <p:nvPr/>
        </p:nvCxnSpPr>
        <p:spPr>
          <a:xfrm>
            <a:off x="1425683" y="3959537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/>
          <p:nvPr/>
        </p:nvCxnSpPr>
        <p:spPr>
          <a:xfrm>
            <a:off x="6411855" y="3959537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>
            <a:stCxn id="7" idx="4"/>
          </p:cNvCxnSpPr>
          <p:nvPr/>
        </p:nvCxnSpPr>
        <p:spPr>
          <a:xfrm>
            <a:off x="4024143" y="3573016"/>
            <a:ext cx="16184" cy="9625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953232" y="5445224"/>
            <a:ext cx="208823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-ประสานอย่างไร..</a:t>
            </a:r>
          </a:p>
          <a:p>
            <a:r>
              <a:rPr lang="th-TH" dirty="0" smtClean="0"/>
              <a:t>-เอกสาร....</a:t>
            </a:r>
            <a:endParaRPr lang="th-TH" dirty="0"/>
          </a:p>
        </p:txBody>
      </p:sp>
      <p:cxnSp>
        <p:nvCxnSpPr>
          <p:cNvPr id="40" name="ลูกศรเชื่อมต่อแบบตรง 39"/>
          <p:cNvCxnSpPr/>
          <p:nvPr/>
        </p:nvCxnSpPr>
        <p:spPr>
          <a:xfrm flipH="1">
            <a:off x="4139952" y="5058821"/>
            <a:ext cx="1" cy="3742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41"/>
          <p:cNvCxnSpPr/>
          <p:nvPr/>
        </p:nvCxnSpPr>
        <p:spPr>
          <a:xfrm>
            <a:off x="5868144" y="5070945"/>
            <a:ext cx="0" cy="3621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4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90465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845673" y="1952836"/>
            <a:ext cx="2376264" cy="12241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ประวัติเชื้อดื้อยา</a:t>
            </a:r>
            <a:endParaRPr lang="th-TH" dirty="0"/>
          </a:p>
        </p:txBody>
      </p:sp>
      <p:sp>
        <p:nvSpPr>
          <p:cNvPr id="3" name="วงรี 2"/>
          <p:cNvSpPr/>
          <p:nvPr/>
        </p:nvSpPr>
        <p:spPr>
          <a:xfrm>
            <a:off x="4535996" y="300482"/>
            <a:ext cx="1800200" cy="151216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OPD Card</a:t>
            </a:r>
            <a:endParaRPr lang="th-TH" dirty="0"/>
          </a:p>
        </p:txBody>
      </p:sp>
      <p:sp>
        <p:nvSpPr>
          <p:cNvPr id="4" name="ลูกศรขวา 3"/>
          <p:cNvSpPr/>
          <p:nvPr/>
        </p:nvSpPr>
        <p:spPr>
          <a:xfrm>
            <a:off x="3419872" y="692696"/>
            <a:ext cx="787925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400788" y="1531129"/>
            <a:ext cx="28803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รูปตัวแอล 6"/>
          <p:cNvSpPr/>
          <p:nvPr/>
        </p:nvSpPr>
        <p:spPr>
          <a:xfrm rot="5400000">
            <a:off x="2544455" y="708213"/>
            <a:ext cx="581040" cy="828092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 descr="D:\งานIC58\ภาพดื้อยา\งาน ic\20161222_160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79256"/>
            <a:ext cx="5184576" cy="42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5673" y="3645024"/>
            <a:ext cx="2214159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ESBL/MDR</a:t>
            </a:r>
          </a:p>
          <a:p>
            <a:r>
              <a:rPr lang="en-US" dirty="0" smtClean="0"/>
              <a:t>MRSA/VRE/CRE</a:t>
            </a:r>
            <a:endParaRPr lang="th-TH" dirty="0"/>
          </a:p>
        </p:txBody>
      </p:sp>
      <p:cxnSp>
        <p:nvCxnSpPr>
          <p:cNvPr id="14" name="ตัวเชื่อมต่อตรง 13"/>
          <p:cNvCxnSpPr>
            <a:stCxn id="2" idx="2"/>
          </p:cNvCxnSpPr>
          <p:nvPr/>
        </p:nvCxnSpPr>
        <p:spPr>
          <a:xfrm>
            <a:off x="2033805" y="3176972"/>
            <a:ext cx="0" cy="46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8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" y="0"/>
            <a:ext cx="9145015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8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วงรี 1"/>
          <p:cNvSpPr/>
          <p:nvPr/>
        </p:nvSpPr>
        <p:spPr>
          <a:xfrm>
            <a:off x="1115616" y="1098322"/>
            <a:ext cx="158417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แรกรับที่ </a:t>
            </a:r>
            <a:r>
              <a:rPr lang="en-US" dirty="0" smtClean="0"/>
              <a:t>OPD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3097005" y="2208076"/>
            <a:ext cx="257370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แขวนป้าย..</a:t>
            </a:r>
            <a:r>
              <a:rPr lang="en-US" dirty="0" smtClean="0"/>
              <a:t>MDR.</a:t>
            </a:r>
            <a:r>
              <a:rPr lang="en-US" dirty="0"/>
              <a:t>?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3024998" y="1251920"/>
            <a:ext cx="237626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คน </a:t>
            </a:r>
            <a:r>
              <a:rPr lang="en-US" dirty="0" smtClean="0"/>
              <a:t>SCREEN..?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620688"/>
            <a:ext cx="208823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ห้องบัตร </a:t>
            </a:r>
            <a:r>
              <a:rPr lang="en-US" dirty="0" smtClean="0"/>
              <a:t>?.......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1621541"/>
            <a:ext cx="187220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พยาบาล </a:t>
            </a:r>
            <a:r>
              <a:rPr lang="en-US" dirty="0" smtClean="0"/>
              <a:t>ER </a:t>
            </a:r>
            <a:r>
              <a:rPr lang="th-TH" dirty="0" smtClean="0"/>
              <a:t>หรือ </a:t>
            </a:r>
            <a:r>
              <a:rPr lang="en-US" dirty="0" smtClean="0"/>
              <a:t>OPD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3212976"/>
            <a:ext cx="222847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แยกอุปกรณ์/ของใช้</a:t>
            </a:r>
            <a:endParaRPr lang="th-TH" dirty="0"/>
          </a:p>
        </p:txBody>
      </p:sp>
      <p:cxnSp>
        <p:nvCxnSpPr>
          <p:cNvPr id="10" name="ลูกศรเชื่อมต่อแบบตรง 9"/>
          <p:cNvCxnSpPr>
            <a:stCxn id="5" idx="3"/>
            <a:endCxn id="6" idx="1"/>
          </p:cNvCxnSpPr>
          <p:nvPr/>
        </p:nvCxnSpPr>
        <p:spPr>
          <a:xfrm flipV="1">
            <a:off x="5401262" y="882298"/>
            <a:ext cx="538890" cy="631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>
            <a:stCxn id="5" idx="3"/>
            <a:endCxn id="7" idx="1"/>
          </p:cNvCxnSpPr>
          <p:nvPr/>
        </p:nvCxnSpPr>
        <p:spPr>
          <a:xfrm>
            <a:off x="5401262" y="1513530"/>
            <a:ext cx="538890" cy="585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48164" y="3226267"/>
            <a:ext cx="2124236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ปรอท/</a:t>
            </a:r>
            <a:r>
              <a:rPr lang="en-US" dirty="0" smtClean="0"/>
              <a:t>O2/BP/</a:t>
            </a:r>
          </a:p>
          <a:p>
            <a:r>
              <a:rPr lang="en-US" dirty="0" smtClean="0"/>
              <a:t>Stethoscope</a:t>
            </a:r>
            <a:endParaRPr lang="th-TH" dirty="0"/>
          </a:p>
        </p:txBody>
      </p:sp>
      <p:cxnSp>
        <p:nvCxnSpPr>
          <p:cNvPr id="17" name="ตัวเชื่อมต่อตรง 16"/>
          <p:cNvCxnSpPr>
            <a:stCxn id="4" idx="1"/>
          </p:cNvCxnSpPr>
          <p:nvPr/>
        </p:nvCxnSpPr>
        <p:spPr>
          <a:xfrm flipH="1">
            <a:off x="2123728" y="2469686"/>
            <a:ext cx="9732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>
            <a:off x="2123728" y="2469686"/>
            <a:ext cx="0" cy="2039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1560" y="4509120"/>
            <a:ext cx="3024336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เวรเปล/</a:t>
            </a:r>
            <a:r>
              <a:rPr lang="en-US" dirty="0" smtClean="0"/>
              <a:t>OPD/ER/PCU</a:t>
            </a:r>
            <a:endParaRPr lang="th-TH" dirty="0"/>
          </a:p>
        </p:txBody>
      </p:sp>
      <p:cxnSp>
        <p:nvCxnSpPr>
          <p:cNvPr id="26" name="ลูกศรเชื่อมต่อแบบตรง 25"/>
          <p:cNvCxnSpPr>
            <a:stCxn id="8" idx="3"/>
          </p:cNvCxnSpPr>
          <p:nvPr/>
        </p:nvCxnSpPr>
        <p:spPr>
          <a:xfrm>
            <a:off x="5288311" y="3474586"/>
            <a:ext cx="6518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90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078577"/>
            <a:ext cx="299339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คนไข้นอก(</a:t>
            </a:r>
            <a:r>
              <a:rPr lang="en-US" dirty="0" smtClean="0"/>
              <a:t>OPD Case</a:t>
            </a:r>
            <a:r>
              <a:rPr lang="th-TH" dirty="0" smtClean="0"/>
              <a:t>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259632" y="2639736"/>
            <a:ext cx="14943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th-TH" dirty="0">
                <a:solidFill>
                  <a:prstClr val="black"/>
                </a:solidFill>
              </a:rPr>
              <a:t>ส่งไปไหนบ้าง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620688"/>
            <a:ext cx="136815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ตรวจโรค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1601797"/>
            <a:ext cx="136815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ทำฟัน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2492896"/>
            <a:ext cx="1224136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กายภาพ/นวดแผนไทย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437112"/>
            <a:ext cx="108012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ER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5373216"/>
            <a:ext cx="108012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th-TH" dirty="0"/>
          </a:p>
        </p:txBody>
      </p:sp>
      <p:sp>
        <p:nvSpPr>
          <p:cNvPr id="9" name="วงรี 8"/>
          <p:cNvSpPr/>
          <p:nvPr/>
        </p:nvSpPr>
        <p:spPr>
          <a:xfrm>
            <a:off x="7812360" y="6425672"/>
            <a:ext cx="252028" cy="315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79" y="6242130"/>
            <a:ext cx="37745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วงรี 10"/>
          <p:cNvSpPr/>
          <p:nvPr/>
        </p:nvSpPr>
        <p:spPr>
          <a:xfrm>
            <a:off x="6803461" y="5926934"/>
            <a:ext cx="360827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7596336" y="5378008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X-ray</a:t>
            </a:r>
            <a:endParaRPr lang="th-TH" dirty="0"/>
          </a:p>
        </p:txBody>
      </p:sp>
      <p:cxnSp>
        <p:nvCxnSpPr>
          <p:cNvPr id="13" name="ตัวเชื่อมต่อตรง 12"/>
          <p:cNvCxnSpPr>
            <a:stCxn id="3" idx="3"/>
          </p:cNvCxnSpPr>
          <p:nvPr/>
        </p:nvCxnSpPr>
        <p:spPr>
          <a:xfrm>
            <a:off x="2753952" y="2901346"/>
            <a:ext cx="1313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4062615" y="882298"/>
            <a:ext cx="38668" cy="4542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>
            <a:endCxn id="4" idx="1"/>
          </p:cNvCxnSpPr>
          <p:nvPr/>
        </p:nvCxnSpPr>
        <p:spPr>
          <a:xfrm>
            <a:off x="4067944" y="88229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>
            <a:off x="4067944" y="469872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>
            <a:off x="4062615" y="2901346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>
            <a:off x="4067944" y="1879072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/>
          <p:nvPr/>
        </p:nvCxnSpPr>
        <p:spPr>
          <a:xfrm>
            <a:off x="4139952" y="5425275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96336" y="4437112"/>
            <a:ext cx="1124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PCU</a:t>
            </a:r>
            <a:endParaRPr lang="th-TH" dirty="0"/>
          </a:p>
        </p:txBody>
      </p:sp>
      <p:sp>
        <p:nvSpPr>
          <p:cNvPr id="27" name="TextBox 26"/>
          <p:cNvSpPr txBox="1"/>
          <p:nvPr/>
        </p:nvSpPr>
        <p:spPr>
          <a:xfrm>
            <a:off x="7407607" y="3616281"/>
            <a:ext cx="1025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618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1780" y="2514547"/>
            <a:ext cx="208823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รับยา/กลับบ้าน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217935" y="4205328"/>
            <a:ext cx="208823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ติดตามเยี่ยมบ้าน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4205328"/>
            <a:ext cx="216024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รพ.สต</a:t>
            </a:r>
            <a:endParaRPr lang="th-TH" dirty="0"/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3635896" y="3122705"/>
            <a:ext cx="0" cy="46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2267744" y="3587448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2246647" y="3587449"/>
            <a:ext cx="0" cy="617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5016598" y="3620495"/>
            <a:ext cx="0" cy="617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3054"/>
            <a:ext cx="5226273" cy="201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สี่เหลี่ยมผืนผ้ามุมมน 12"/>
          <p:cNvSpPr/>
          <p:nvPr/>
        </p:nvSpPr>
        <p:spPr>
          <a:xfrm>
            <a:off x="2352302" y="5301208"/>
            <a:ext cx="2664296" cy="11532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ใครจะเป็นคนประสานข้อมูลให้..</a:t>
            </a:r>
            <a:endParaRPr lang="th-TH" dirty="0"/>
          </a:p>
        </p:txBody>
      </p:sp>
      <p:cxnSp>
        <p:nvCxnSpPr>
          <p:cNvPr id="15" name="ลูกศรเชื่อมต่อแบบตรง 14"/>
          <p:cNvCxnSpPr>
            <a:stCxn id="13" idx="0"/>
          </p:cNvCxnSpPr>
          <p:nvPr/>
        </p:nvCxnSpPr>
        <p:spPr>
          <a:xfrm flipH="1" flipV="1">
            <a:off x="2771800" y="4728548"/>
            <a:ext cx="912650" cy="572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>
            <a:stCxn id="13" idx="0"/>
          </p:cNvCxnSpPr>
          <p:nvPr/>
        </p:nvCxnSpPr>
        <p:spPr>
          <a:xfrm flipV="1">
            <a:off x="3684450" y="4728548"/>
            <a:ext cx="995562" cy="5726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920680" y="5372611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พยาบาล </a:t>
            </a:r>
            <a:r>
              <a:rPr lang="en-US" dirty="0" smtClean="0"/>
              <a:t>OPD/ER/PCU..?</a:t>
            </a:r>
            <a:endParaRPr lang="th-TH" dirty="0"/>
          </a:p>
        </p:txBody>
      </p:sp>
      <p:sp>
        <p:nvSpPr>
          <p:cNvPr id="19" name="ลูกศรขวา 18"/>
          <p:cNvSpPr/>
          <p:nvPr/>
        </p:nvSpPr>
        <p:spPr>
          <a:xfrm>
            <a:off x="5148064" y="5849664"/>
            <a:ext cx="648072" cy="31564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52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90650"/>
            <a:ext cx="5400600" cy="268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344656" y="4293096"/>
            <a:ext cx="4238661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รับไว้แผนกผู้ป่วยใน</a:t>
            </a:r>
            <a:endParaRPr lang="th-TH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2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งานIC58\ภาพดื้อยา\งาน ic\20161222_154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488114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96336" y="1700808"/>
            <a:ext cx="100811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MDR</a:t>
            </a:r>
            <a:endParaRPr lang="th-TH" dirty="0"/>
          </a:p>
        </p:txBody>
      </p:sp>
      <p:cxnSp>
        <p:nvCxnSpPr>
          <p:cNvPr id="4" name="ลูกศรเชื่อมต่อแบบตรง 3"/>
          <p:cNvCxnSpPr>
            <a:stCxn id="2" idx="1"/>
          </p:cNvCxnSpPr>
          <p:nvPr/>
        </p:nvCxnSpPr>
        <p:spPr>
          <a:xfrm flipH="1">
            <a:off x="6300192" y="1962418"/>
            <a:ext cx="1296144" cy="2616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4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591</Words>
  <Application>Microsoft Office PowerPoint</Application>
  <PresentationFormat>นำเสนอทางหน้าจอ (4:3)</PresentationFormat>
  <Paragraphs>127</Paragraphs>
  <Slides>24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24</vt:i4>
      </vt:variant>
    </vt:vector>
  </HeadingPairs>
  <TitlesOfParts>
    <vt:vector size="25" baseType="lpstr">
      <vt:lpstr>ชุดรูปแบบของ Office</vt:lpstr>
      <vt:lpstr>แนวทางปฏิบัติการป้องกันเชื้อดื้อยา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แนวทางปฏิบัติการป้องกันเชื้อดื้อยา</dc:title>
  <dc:creator>PC</dc:creator>
  <cp:lastModifiedBy>Namsom Hospital</cp:lastModifiedBy>
  <cp:revision>20</cp:revision>
  <dcterms:created xsi:type="dcterms:W3CDTF">2018-07-19T02:57:16Z</dcterms:created>
  <dcterms:modified xsi:type="dcterms:W3CDTF">2018-07-19T09:22:30Z</dcterms:modified>
</cp:coreProperties>
</file>